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249" autoAdjust="0"/>
  </p:normalViewPr>
  <p:slideViewPr>
    <p:cSldViewPr snapToGrid="0">
      <p:cViewPr varScale="1">
        <p:scale>
          <a:sx n="80" d="100"/>
          <a:sy n="80" d="100"/>
        </p:scale>
        <p:origin x="782"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17-09-2025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17-09-2025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 Id="rId5" Type="http://schemas.openxmlformats.org/officeDocument/2006/relationships/chart" Target="../charts/char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image" Target="../media/image53.png"/><Relationship Id="rId5"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SAE International</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Organization for Standardization (ISO)</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United Nations Economic Commission for Europe (UNECE)</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National Highway Traffic Safety Administration (NHTSA)</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Vehicular Technology</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European Commission Directorate-General for Mobility and Transport (DG MOVE)</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Robotics Research</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122 Million in 2024, and is expected to reach USD 11 Million by 2032. The market shows a steady CAGR of 12% from 2025 to 2032. Executive summary: The global robotaxi market is driven by rapid advances in autonomous driving and AI, sensor fusion, and high-definition mapping; strategic partnerships among OEMs, tech firms and ride‑hailing platforms; and supportive regulatory sandboxes. Trends include electrified autonomous fleets, hub‑and‑spoke urban deployment, and mobility‑as‑a‑service monetization. Growth factors are falling sensor costs, scale economies, urbanization, and sustainability mandates. Key players (Waymo, Cruise, Baidu, Pony.ai, Motional, AutoX) compete on safety validation, fleet operations and regulatory access. Outlook: phased city rollouts, market consolidation, expanded footprints, and commercialization as public acceptance and insurance frameworks mature.</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11</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Regulatory support and public policy: Clear, coordinated regulatory frameworks and proactive public policies are primary enablers for the global robotaxi market. Governments that establish safety standards, certification pathways, and liability rules reduce uncertainty for operators and manufacturers, accelerating investment. Pilot programs and designated geofenced corridors enable iterative learning and public acceptance while minimizing risk. Financial incentives, such as grants or tax relief for fleet deployment and infrastructure upgrades, lower capital barriers. Cross-border harmonization of rules and data-sharing mandates facilitate scale and interoperability. Transparent stakeholder engagement builds trust among users, municipalities, and insurers, creating predictable conditions that catalyze commercialization and widespread adoption worldwide. Rapid, inclusive growth.
Technology infrastructure and ecosystem partnerships: Robust technology infrastructure and cross-industry partnerships underpin robotaxi deployment. Advances in sensors, high-definition mapping, AI perception stacks, and redundant compute enable safe autonomous navigation in complex urban environments. High-capacity connectivity, including 5G, edge computing, and cloud platforms, supports low-latency data exchange for real-time fleet coordination and remote supervision. Standardized APIs and shared data platforms lower integration costs for OEMs, AV software vendors, telcos, and mobility operators. Investment in charging networks, urban curb management, and cybersecurity resilience is essential. Workforce development and collaboration with cities and utilities unlock operational efficiencies, enabling fleet optimization, dynamic pricing, and sustainable customer-centric services at scale.</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ROBOTAXI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122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0"/>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75266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61844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18728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59784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Advances in core autonomous driving technology and extensive real world deployments are accelerating robotaxi readiness. Companies refine perception stacks combining cameras, radar, lidar, and high performance compute, while simulation platforms validate edge cases before street testing. Waymo operates a robotaxi service in a U.S. metropolitan area, Cruise has conducted urban trials in large American cities, and Chinese firms such as Baidu and Pony.ai run pilot fleets in multiple Chinese cities. Suppliers like NVIDIA and Mobileye provide compute and perception modules, enabling rapid software updates informed by billions of miles of testing data and sensor logs to improve safety and reliability.
Regulatory frameworks and urban infrastructure decisions shape robotaxi rollouts. Local authorities establish permitting regimes, safety reporting, and defined operational domains, while some cities collaborate with providers to create pick up and drop off zones. Waymo obtained approval to run driverless service in parts of the United States, and Chinese regulators have granted pilot permissions enabling driverless operations for companies such as Baidu. Regulatory responses also reflect public safety concerns after high profile incidents prompted temporary restrictions for other operators in American cities. Investments in connectivity and mapping by municipalities further influence deployment pace and where robotaxi services become broadly viable.
Strategic partnerships and evolving commercial models determine long term robotaxi viability across markets. OEMs, technology suppliers, and mobility platforms align to combine vehicle engineering, perception stacks, and fleet operations, while third party fleet managers and charging operators integrate supporting services. Industry consolidation and transactions illustrate shifting focus: notable restructurings such as the transfer of Uber’s autonomous driving unit to another robotics company and the wind down of a major autonomous startup changed the competitive landscape. Operators increasingly explore mixed fleets, shared mobility integration, and subscription approaches, supported by centralized fleet orchestration centers and remote assistance to enhance service reliability overall.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Maturation of Autonomous Driving Technology and Field Deployments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Regulatory uncertainty and unsettled legal liability significantly slow robotaxi commercialization. Governments and municipalities vary widely in their approaches, creating patchwork rules that complicate deployment planning. High-profile incidents, such as the fatal collision involving an Uber autonomous test vehicle in Tempe, Arizona, prompted tighter oversight and temporary program suspensions, illustrating enforcement risks. Operators like Waymo face local permitting constraints and reporting requirements that shape testing strategies. Cities such as San Francisco have enforced restrictions on driverless services, while some jurisdictions offer limited pilot zones. The inconsistency forces firms to navigate complex legal frameworks, increasing operational risk and delaying broader market rollout.
Unclear liability allocation among vehicle manufacturers, software developers, fleet operators, and human passengers hampers insurance and investment decisions. Traditional auto insurance models do not map neatly onto autonomous stacks, prompting insurers to demand clarity before extending coverage. Real-world episodes, including high-visibility interruptions to operations by companies like Cruise after safety concerns, have underscored potential litigation exposure and reputational damage. OEMs and mobility providers debate fault assignment when complex sensor fusion and third-party software contribute to failures. Without standardized legal precedents or statute-driven liability regimes, stakeholders face protracted court battles and elevated risk premiums, disincentivizing capital deployment and long-term strategic partnerships.
Infrastructure shortcomings and heterogeneous urban design constrain robotaxi scalability across diverse cities. Many vehicle sensors and perception systems rely on precise, high-definition maps and consistent road markings, yet older urban corridors feature variable lane layouts, inconsistent signage, and obstructive street furniture that degrade autonomy performance. Weather extremes such as heavy rain, fog, or snow reduce sensor fidelity and complicate safe operation. Trials in highly instrumented urban districts demonstrate feasibility, but replicating that environment at scale requires significant public investment in road upgrades, standardized signaling, and communication protocols. Without coordinated infrastructure modernization, operators cannot economically expand services beyond carefully curated zones.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Regulatory Uncertainty and Legal Liability Impede Deployment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618744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ROBOTAXI MARKET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ROBOTAXI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ROBOTAXI MARKET: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VEHICLE TYPE, 2019-2032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Robotaxi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59735661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Beijing DIDI</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Beijing, China</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19,113</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USD 28.3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Region</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2012</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ROBOTAXI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Beijing DIDI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3140621164"/>
              </p:ext>
            </p:extLst>
          </p:nvPr>
        </p:nvGraphicFramePr>
        <p:xfrm>
          <a:off x="927100" y="934935"/>
          <a:ext cx="4000498" cy="2494066"/>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5183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30282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2012</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26876">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Beijing, China</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26876">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31900">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USD 28.3 billion</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26876">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19,113</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26876">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https://www.didiglobal.com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DiDi, headquartered in Beijing, is China’s largest mobility platform and an active player in the emerging robotaxi market. Founded in 2012, the company operates ride-hailing, delivery, and vehicle services in China and select international markets, and invests heavily in autonomous driving through its dedicated DiDi Autonomous Driving unit. Since launching public pilot rides in Shanghai in 2020, DiDi has expanded geofenced robotaxi operations to additional Chinese cities, integrating the service natively into the DiDi app. The company pairs multi-sensor AV stacks with HD mapping, remote assistance, and V2X-enabled infrastructure in state-sanctioned demonstration zones. A joint venture with GAC Aion targets mass production of purpose-built Level 4 robotaxi vehicles to lower cost per kilometer and accelerate commercialization. While DiDi remains primarily focused on China for autonomous services today, its scale, data advantages, and partnerships position it as a significant regional contender influencing the global robotaxi landscape.</a:t>
            </a:r>
          </a:p>
        </p:txBody>
      </p:sp>
      <p:sp>
        <p:nvSpPr>
          <p:cNvPr id="13" name="Rectangle 12">
            <a:extLst>
              <a:ext uri="{FF2B5EF4-FFF2-40B4-BE49-F238E27FC236}">
                <a16:creationId xmlns:a16="http://schemas.microsoft.com/office/drawing/2014/main" id="{80A468B9-76F6-42FE-9D53-0A84DB01F218}"/>
              </a:ext>
            </a:extLst>
          </p:cNvPr>
          <p:cNvSpPr/>
          <p:nvPr/>
        </p:nvSpPr>
        <p:spPr>
          <a:xfrm>
            <a:off x="5078895" y="934935"/>
            <a:ext cx="6897755" cy="3364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Poppins"/>
                <a:ea typeface="+mn-ea"/>
                <a:cs typeface="+mn-cs"/>
              </a:rPr>
              <a:t>OVERVIEW</a:t>
            </a:r>
          </a:p>
        </p:txBody>
      </p:sp>
      <p:graphicFrame>
        <p:nvGraphicFramePr>
          <p:cNvPr id="16" name="Table 3">
            <a:extLst>
              <a:ext uri="{FF2B5EF4-FFF2-40B4-BE49-F238E27FC236}">
                <a16:creationId xmlns:a16="http://schemas.microsoft.com/office/drawing/2014/main" id="{183C2F33-7454-43A3-B8AA-B8084B7CFD21}"/>
              </a:ext>
            </a:extLst>
          </p:cNvPr>
          <p:cNvGraphicFramePr>
            <a:graphicFrameLocks noGrp="1"/>
          </p:cNvGraphicFramePr>
          <p:nvPr>
            <p:extLst>
              <p:ext uri="{D42A27DB-BD31-4B8C-83A1-F6EECF244321}">
                <p14:modId xmlns:p14="http://schemas.microsoft.com/office/powerpoint/2010/main" val="1498561986"/>
              </p:ext>
            </p:extLst>
          </p:nvPr>
        </p:nvGraphicFramePr>
        <p:xfrm>
          <a:off x="838197" y="4426362"/>
          <a:ext cx="10931661" cy="1638887"/>
        </p:xfrm>
        <a:graphic>
          <a:graphicData uri="http://schemas.openxmlformats.org/drawingml/2006/table">
            <a:tbl>
              <a:tblPr firstRow="1" bandRow="1">
                <a:tableStyleId>{5C22544A-7EE6-4342-B048-85BDC9FD1C3A}</a:tableStyleId>
              </a:tblPr>
              <a:tblGrid>
                <a:gridCol w="3530603">
                  <a:extLst>
                    <a:ext uri="{9D8B030D-6E8A-4147-A177-3AD203B41FA5}">
                      <a16:colId xmlns:a16="http://schemas.microsoft.com/office/drawing/2014/main" val="20000"/>
                    </a:ext>
                  </a:extLst>
                </a:gridCol>
                <a:gridCol w="7401058">
                  <a:extLst>
                    <a:ext uri="{9D8B030D-6E8A-4147-A177-3AD203B41FA5}">
                      <a16:colId xmlns:a16="http://schemas.microsoft.com/office/drawing/2014/main" val="20001"/>
                    </a:ext>
                  </a:extLst>
                </a:gridCol>
              </a:tblGrid>
              <a:tr h="380721">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ysClr val="windowText" lastClr="000000"/>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80000" algn="ctr"/>
                      <a:r>
                        <a:rPr lang="en-IN" sz="1100" b="1" dirty="0">
                          <a:solidFill>
                            <a:sysClr val="windowText" lastClr="000000"/>
                          </a:solidFill>
                          <a:latin typeface="+mn-lt"/>
                          <a:ea typeface="Cambria" panose="02040503050406030204" pitchFamily="18" charset="0"/>
                          <a:cs typeface="Poppins Medium" panose="00000600000000000000" pitchFamily="2" charset="0"/>
                        </a:rPr>
                        <a:t>PRODUCT/SERVICE DESCRIPTION</a:t>
                      </a:r>
                      <a:endParaRPr lang="en-IN" sz="1100" dirty="0">
                        <a:solidFill>
                          <a:sysClr val="windowText" lastClr="000000"/>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258166">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cap="none" spc="0" normalizeH="0" baseline="0" dirty="0">
                          <a:ln>
                            <a:noFill/>
                          </a:ln>
                          <a:solidFill>
                            <a:schemeClr val="tx1"/>
                          </a:solidFill>
                          <a:effectLst/>
                          <a:uFillTx/>
                          <a:latin typeface="+mj-lt"/>
                          <a:ea typeface="Cambria" panose="02040503050406030204" pitchFamily="18" charset="0"/>
                          <a:cs typeface="Poppins" panose="00000500000000000000" pitchFamily="2" charset="0"/>
                          <a:sym typeface="Poppins Bold"/>
                        </a:rPr>
                        <a:t>{{</a:t>
                      </a:r>
                      <a:r>
                        <a:rPr lang="en-US" sz="1000" b="0" kern="1200" dirty="0">
                          <a:solidFill>
                            <a:schemeClr val="dk1"/>
                          </a:solidFill>
                          <a:effectLst/>
                          <a:latin typeface="+mj-lt"/>
                          <a:ea typeface="+mn-ea"/>
                          <a:cs typeface="+mn-cs"/>
                        </a:rPr>
                        <a:t>product}}</a:t>
                      </a:r>
                    </a:p>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IN" sz="1050" kern="1200" dirty="0">
                        <a:solidFill>
                          <a:srgbClr val="000000"/>
                        </a:solidFill>
                        <a:latin typeface="+mn-lt"/>
                        <a:ea typeface="Cambria" panose="02040503050406030204" pitchFamily="18" charset="0"/>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7" name="Rectangle 16">
            <a:extLst>
              <a:ext uri="{FF2B5EF4-FFF2-40B4-BE49-F238E27FC236}">
                <a16:creationId xmlns:a16="http://schemas.microsoft.com/office/drawing/2014/main" id="{8F199FB5-9142-49B0-AFA4-D728EE602EE8}"/>
              </a:ext>
            </a:extLst>
          </p:cNvPr>
          <p:cNvSpPr/>
          <p:nvPr/>
        </p:nvSpPr>
        <p:spPr>
          <a:xfrm>
            <a:off x="828866" y="4085203"/>
            <a:ext cx="10931661" cy="336474"/>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8" name="Company Overview">
            <a:extLst>
              <a:ext uri="{FF2B5EF4-FFF2-40B4-BE49-F238E27FC236}">
                <a16:creationId xmlns:a16="http://schemas.microsoft.com/office/drawing/2014/main" id="{2F1B2528-7140-43FE-95EF-3397D47E6A83}"/>
              </a:ext>
            </a:extLst>
          </p:cNvPr>
          <p:cNvSpPr txBox="1"/>
          <p:nvPr/>
        </p:nvSpPr>
        <p:spPr>
          <a:xfrm>
            <a:off x="4983769" y="4111580"/>
            <a:ext cx="2320878"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 BENCHMARKING</a:t>
            </a:r>
          </a:p>
        </p:txBody>
      </p:sp>
      <p:sp>
        <p:nvSpPr>
          <p:cNvPr id="5" name="TextBox 4">
            <a:extLst>
              <a:ext uri="{FF2B5EF4-FFF2-40B4-BE49-F238E27FC236}">
                <a16:creationId xmlns:a16="http://schemas.microsoft.com/office/drawing/2014/main" id="{8DABD807-18CA-4616-B439-3526613474CF}"/>
              </a:ext>
            </a:extLst>
          </p:cNvPr>
          <p:cNvSpPr txBox="1"/>
          <p:nvPr/>
        </p:nvSpPr>
        <p:spPr>
          <a:xfrm>
            <a:off x="4429125" y="4914900"/>
            <a:ext cx="7331402" cy="430887"/>
          </a:xfrm>
          <a:prstGeom prst="rect">
            <a:avLst/>
          </a:prstGeom>
          <a:noFill/>
        </p:spPr>
        <p:txBody>
          <a:bodyPr wrap="square" rtlCol="0">
            <a:spAutoFit/>
          </a:bodyPr>
          <a:lstStyle/>
          <a:p>
            <a:r>
              <a:rPr lang="en-US" sz="1100" b="0" kern="1200" dirty="0">
                <a:solidFill>
                  <a:schemeClr val="dk1"/>
                </a:solidFill>
                <a:effectLst/>
                <a:latin typeface="+mn-lt"/>
                <a:ea typeface="+mn-ea"/>
                <a:cs typeface="+mn-cs"/>
              </a:rPr>
              <a:t>DiDi Autonomous Driving Robotaxi is a Level 4 ride-hailing service integrated into the DiDi app, offering on-demand autonomous rides in designated geofenced zones in Shanghai and Guangzhou. Vehicles leverage multi-sensor fusion, HD maps and V2X to handle complex urban scenarios; remote assistance and safety redundancies add resilience. Jointly developed with partners such as GAC Aion to enable scalable, cost-efficient mass production. Pilot operations began in 2020 and continue to expand across test zones in Beijing.</a:t>
            </a:r>
          </a:p>
          <a:p>
            <a:endParaRPr lang="en-US" sz="1100" dirty="0"/>
          </a:p>
        </p:txBody>
      </p:sp>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Beijing DIDI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Beijing DIDI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Beijing DIDI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pic>
        <p:nvPicPr>
          <p:cNvPr id="8" name="Picture 7">
            <a:extLst>
              <a:ext uri="{FF2B5EF4-FFF2-40B4-BE49-F238E27FC236}">
                <a16:creationId xmlns:a16="http://schemas.microsoft.com/office/drawing/2014/main" id="{F8747C00-5C5D-4339-8E3C-82EDF8A2FCD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1058072" y="1326365"/>
            <a:ext cx="10290940" cy="2292295"/>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Beijing DIDI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8.1.1. US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Canada</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8.2. Europe (By Vehicle Type, By Autonomous Level)</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8.2.1. UK</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8.2.2. Germany</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8.2.3. Spain</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0">
                          <a:solidFill>
                            <a:srgbClr val="000000"/>
                          </a:solidFill>
                          <a:latin typeface="Pooppins"/>
                        </a:defRPr>
                      </a:pPr>
                      <a:r>
                        <a:t>                    8.2.4. France</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8.2.5. Italy</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8.2.6. Rest of Europe</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0">
                          <a:solidFill>
                            <a:srgbClr val="000000"/>
                          </a:solidFill>
                          <a:latin typeface="Pooppins"/>
                        </a:defRPr>
                      </a:pPr>
                      <a:r>
                        <a:t>          8.3. Asia-Pacific (By Vehicle Type, By Autonomous Level)</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8.3.1. China</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8.3.2. India</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0">
                          <a:solidFill>
                            <a:srgbClr val="000000"/>
                          </a:solidFill>
                          <a:latin typeface="Pooppins"/>
                        </a:defRPr>
                      </a:pPr>
                      <a:r>
                        <a:t>                    8.3.3. Japan</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Region (2019-2032)</a:t>
                      </a:r>
                    </a:p>
                  </a:txBody>
                  <a:tcPr>
                    <a:noFill/>
                    <a:lnL>
                      <a:noFill/>
                    </a:lnL>
                    <a:lnR>
                      <a:noFill/>
                    </a:lnR>
                    <a:lnT>
                      <a:noFill/>
                    </a:lnT>
                    <a:lnB>
                      <a:noFill/>
                    </a:lnB>
                  </a:tcPr>
                </a:tc>
                <a:tc>
                  <a:txBody>
                    <a:bodyPr/>
                    <a:lstStyle/>
                    <a:p>
                      <a:pPr>
                        <a:defRPr sz="1100" b="0">
                          <a:solidFill>
                            <a:srgbClr val="000000"/>
                          </a:solidFill>
                          <a:latin typeface="Pooppins"/>
                        </a:defRPr>
                      </a:pPr>
                      <a:r>
                        <a:t>          8.4. Latin America (By Vehicle Type, By Autonomous Level)</a:t>
                      </a:r>
                    </a:p>
                  </a:txBody>
                  <a:tcPr>
                    <a:noFill/>
                    <a:lnL>
                      <a:noFill/>
                    </a:lnL>
                    <a:lnR>
                      <a:noFill/>
                    </a:lnR>
                    <a:lnT>
                      <a:noFill/>
                    </a:lnT>
                    <a:lnB>
                      <a:noFill/>
                    </a:lnB>
                  </a:tcPr>
                </a:tc>
              </a:tr>
              <a:tr h="349632">
                <a:tc>
                  <a:txBody>
                    <a:bodyPr/>
                    <a:lstStyle/>
                    <a:p>
                      <a:pPr>
                        <a:defRPr sz="1100" b="0">
                          <a:solidFill>
                            <a:srgbClr val="000000"/>
                          </a:solidFill>
                          <a:latin typeface="Pooppins"/>
                        </a:defRPr>
                      </a:pPr>
                      <a:r>
                        <a:t>          8.1. North America (By Vehicle Type, By Autonomous Level)</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8.4.2. Mexico</a:t>
                      </a:r>
                    </a:p>
                  </a:txBody>
                  <a:tcPr>
                    <a:noFill/>
                    <a:lnL>
                      <a:noFill/>
                    </a:lnL>
                    <a:lnR>
                      <a:noFill/>
                    </a:lnR>
                    <a:lnT>
                      <a:noFill/>
                    </a:lnT>
                    <a:lnB>
                      <a:noFill/>
                    </a:lnB>
                  </a:tcPr>
                </a:tc>
                <a:tc>
                  <a:txBody>
                    <a:bodyPr/>
                    <a:lstStyle/>
                    <a:p>
                      <a:pPr>
                        <a:defRPr sz="1100" b="0">
                          <a:solidFill>
                            <a:srgbClr val="000000"/>
                          </a:solidFill>
                          <a:latin typeface="Pooppins"/>
                        </a:defRPr>
                      </a:pPr>
                      <a:r>
                        <a:t>                    10.1.4.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23">
                <a:tc>
                  <a:txBody>
                    <a:bodyPr/>
                    <a:lstStyle/>
                    <a:p>
                      <a:pPr>
                        <a:defRPr sz="1100" b="0">
                          <a:solidFill>
                            <a:srgbClr val="000000"/>
                          </a:solidFill>
                          <a:latin typeface="Pooppins"/>
                        </a:defRPr>
                      </a:pPr>
                      <a:r>
                        <a:t>          8.5. Middle East &amp; Africa (By Vehicle Type, By Autonomous Level)</a:t>
                      </a:r>
                    </a:p>
                  </a:txBody>
                  <a:tcPr>
                    <a:noFill/>
                    <a:lnL>
                      <a:noFill/>
                    </a:lnL>
                    <a:lnR>
                      <a:noFill/>
                    </a:lnR>
                    <a:lnT>
                      <a:noFill/>
                    </a:lnT>
                    <a:lnB>
                      <a:noFill/>
                    </a:lnB>
                  </a:tcPr>
                </a:tc>
                <a:tc>
                  <a:txBody>
                    <a:bodyPr/>
                    <a:lstStyle/>
                    <a:p>
                      <a:pPr>
                        <a:defRPr sz="1100" b="0">
                          <a:solidFill>
                            <a:srgbClr val="000000"/>
                          </a:solidFill>
                          <a:latin typeface="Pooppins"/>
                        </a:defRPr>
                      </a:pPr>
                      <a:r>
                        <a:t>          10.2. Apple Inc.</a:t>
                      </a:r>
                    </a:p>
                  </a:txBody>
                  <a:tcPr>
                    <a:noFill/>
                    <a:lnL>
                      <a:noFill/>
                    </a:lnL>
                    <a:lnR>
                      <a:noFill/>
                    </a:lnR>
                    <a:lnT>
                      <a:noFill/>
                    </a:lnT>
                    <a:lnB>
                      <a:noFill/>
                    </a:lnB>
                  </a:tcPr>
                </a:tc>
              </a:tr>
              <a:tr h="349623">
                <a:tc>
                  <a:txBody>
                    <a:bodyPr/>
                    <a:lstStyle/>
                    <a:p>
                      <a:pPr>
                        <a:defRPr sz="1100" b="0">
                          <a:solidFill>
                            <a:srgbClr val="000000"/>
                          </a:solidFill>
                          <a:latin typeface="Pooppins"/>
                        </a:defRPr>
                      </a:pPr>
                      <a:r>
                        <a:t>                    8.5.1. GCC Countries</a:t>
                      </a:r>
                    </a:p>
                  </a:txBody>
                  <a:tcPr>
                    <a:noFill/>
                    <a:lnL>
                      <a:noFill/>
                    </a:lnL>
                    <a:lnR>
                      <a:noFill/>
                    </a:lnR>
                    <a:lnT>
                      <a:noFill/>
                    </a:lnT>
                    <a:lnB>
                      <a:noFill/>
                    </a:lnB>
                  </a:tcPr>
                </a:tc>
                <a:tc>
                  <a:txBody>
                    <a:bodyPr/>
                    <a:lstStyle/>
                    <a:p>
                      <a:pPr>
                        <a:defRPr sz="1100" b="0">
                          <a:solidFill>
                            <a:srgbClr val="000000"/>
                          </a:solidFill>
                          <a:latin typeface="Pooppins"/>
                        </a:defRPr>
                      </a:pPr>
                      <a:r>
                        <a:t>          10.3. Microsoft Corporation</a:t>
                      </a:r>
                    </a:p>
                  </a:txBody>
                  <a:tcPr>
                    <a:noFill/>
                    <a:lnL>
                      <a:noFill/>
                    </a:lnL>
                    <a:lnR>
                      <a:noFill/>
                    </a:lnR>
                    <a:lnT>
                      <a:noFill/>
                    </a:lnT>
                    <a:lnB>
                      <a:noFill/>
                    </a:lnB>
                  </a:tcPr>
                </a:tc>
              </a:tr>
              <a:tr h="349623">
                <a:tc>
                  <a:txBody>
                    <a:bodyPr/>
                    <a:lstStyle/>
                    <a:p>
                      <a:pPr>
                        <a:defRPr sz="1100" b="0">
                          <a:solidFill>
                            <a:srgbClr val="000000"/>
                          </a:solidFill>
                          <a:latin typeface="Pooppins"/>
                        </a:defRPr>
                      </a:pPr>
                      <a:r>
                        <a:t>                    8.5.2. South Africa</a:t>
                      </a:r>
                    </a:p>
                  </a:txBody>
                  <a:tcPr>
                    <a:noFill/>
                    <a:lnL>
                      <a:noFill/>
                    </a:lnL>
                    <a:lnR>
                      <a:noFill/>
                    </a:lnR>
                    <a:lnT>
                      <a:noFill/>
                    </a:lnT>
                    <a:lnB>
                      <a:noFill/>
                    </a:lnB>
                  </a:tcPr>
                </a:tc>
                <a:tc>
                  <a:txBody>
                    <a:bodyPr/>
                    <a:lstStyle/>
                    <a:p>
                      <a:pPr>
                        <a:defRPr sz="1100" b="0">
                          <a:solidFill>
                            <a:srgbClr val="000000"/>
                          </a:solidFill>
                          <a:latin typeface="Pooppins"/>
                        </a:defRPr>
                      </a:pPr>
                      <a:r>
                        <a:t>          10.4. Google LLC</a:t>
                      </a:r>
                    </a:p>
                  </a:txBody>
                  <a:tcPr>
                    <a:noFill/>
                    <a:lnL>
                      <a:noFill/>
                    </a:lnL>
                    <a:lnR>
                      <a:noFill/>
                    </a:lnR>
                    <a:lnT>
                      <a:noFill/>
                    </a:lnT>
                    <a:lnB>
                      <a:noFill/>
                    </a:lnB>
                  </a:tcPr>
                </a:tc>
              </a:tr>
              <a:tr h="349623">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c>
                  <a:txBody>
                    <a:bodyPr/>
                    <a:lstStyle/>
                    <a:p>
                      <a:pPr>
                        <a:defRPr sz="1100" b="0">
                          <a:solidFill>
                            <a:srgbClr val="000000"/>
                          </a:solidFill>
                          <a:latin typeface="Pooppins"/>
                        </a:defRPr>
                      </a:pPr>
                      <a:r>
                        <a:t>          10.5. Amazon.com Inc.</a:t>
                      </a:r>
                    </a:p>
                  </a:txBody>
                  <a:tcPr>
                    <a:noFill/>
                    <a:lnL>
                      <a:noFill/>
                    </a:lnL>
                    <a:lnR>
                      <a:noFill/>
                    </a:lnR>
                    <a:lnT>
                      <a:noFill/>
                    </a:lnT>
                    <a:lnB>
                      <a:noFill/>
                    </a:lnB>
                  </a:tcPr>
                </a:tc>
              </a:tr>
              <a:tr h="349623">
                <a:tc>
                  <a:txBody>
                    <a:bodyPr/>
                    <a:lstStyle/>
                    <a:p>
                      <a:pPr>
                        <a:defRPr sz="1100" b="1">
                          <a:solidFill>
                            <a:srgbClr val="7030A0"/>
                          </a:solidFill>
                          <a:latin typeface="Pooppins"/>
                        </a:defRPr>
                      </a:pPr>
                      <a:r>
                        <a:t>9. Competitive Dashboard</a:t>
                      </a:r>
                    </a:p>
                  </a:txBody>
                  <a:tcPr>
                    <a:noFill/>
                    <a:lnL>
                      <a:noFill/>
                    </a:lnL>
                    <a:lnR>
                      <a:noFill/>
                    </a:lnR>
                    <a:lnT>
                      <a:noFill/>
                    </a:lnT>
                    <a:lnB>
                      <a:noFill/>
                    </a:lnB>
                  </a:tcPr>
                </a:tc>
                <a:tc>
                  <a:txBody>
                    <a:bodyPr/>
                    <a:lstStyle/>
                    <a:p>
                      <a:pPr>
                        <a:defRPr sz="1100" b="0">
                          <a:solidFill>
                            <a:srgbClr val="000000"/>
                          </a:solidFill>
                          <a:latin typeface="Pooppins"/>
                        </a:defRPr>
                      </a:pPr>
                      <a:r>
                        <a:t>          10.6. Tesla Inc.</a:t>
                      </a:r>
                    </a:p>
                  </a:txBody>
                  <a:tcPr>
                    <a:noFill/>
                    <a:lnL>
                      <a:noFill/>
                    </a:lnL>
                    <a:lnR>
                      <a:noFill/>
                    </a:lnR>
                    <a:lnT>
                      <a:noFill/>
                    </a:lnT>
                    <a:lnB>
                      <a:noFill/>
                    </a:lnB>
                  </a:tcPr>
                </a:tc>
              </a:tr>
              <a:tr h="349623">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r>
              <a:tr h="349623">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r>
              <a:tr h="349623">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10. Key Company Profiles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10.1. Beijing DIDI</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10.1.1. Company Overview</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14186</TotalTime>
  <Words>2432</Words>
  <Application>Microsoft Office PowerPoint</Application>
  <PresentationFormat>Widescreen</PresentationFormat>
  <Paragraphs>498</Paragraphs>
  <Slides>41</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2024 Strategies Adopted By Key Market Players Recent Development  Market Share Analysis, 2024</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110</cp:revision>
  <dcterms:created xsi:type="dcterms:W3CDTF">2024-08-12T13:13:25Z</dcterms:created>
  <dcterms:modified xsi:type="dcterms:W3CDTF">2025-09-17T08:02:40Z</dcterms:modified>
</cp:coreProperties>
</file>